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7" roundtripDataSignature="AMtx7mhEonhqhpdt5N1RIyFwCb8cVNs3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7.png>
</file>

<file path=ppt/media/image18.png>
</file>

<file path=ppt/media/image1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7e1aaa43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27e1aaa43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e1aaa43f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27e1aaa43f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7e1aaa43f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27e1aaa43f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cd25ac3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27cd25ac3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7cd25ac34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7cd25ac34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7d1b51b83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7d1b51b83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7d1b51b83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g27d1b51b83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7d1b51b83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7d1b51b83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d3d97c0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7d3d97c0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7d3d97c0a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27d3d97c0a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7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7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7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7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7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2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3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3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3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3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3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3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3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3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3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3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Google Shape;125;p36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3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2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1" name="Google Shape;21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29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8" name="Google Shape;28;p2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9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9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9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9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9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9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9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9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9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9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9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3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0" name="Google Shape;50;p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3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3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3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8" name="Google Shape;58;p3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3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4" name="Google Shape;64;p3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3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33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33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3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33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33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3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3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3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33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33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3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3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3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3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3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33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" name="Google Shape;89;p3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3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3" name="Google Shape;93;p3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3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Google Shape;95;p34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34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3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3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3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5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35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"/>
          <p:cNvSpPr txBox="1"/>
          <p:nvPr>
            <p:ph type="ctrTitle"/>
          </p:nvPr>
        </p:nvSpPr>
        <p:spPr>
          <a:xfrm>
            <a:off x="2933950" y="1333225"/>
            <a:ext cx="5620800" cy="23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44"/>
              <a:buNone/>
            </a:pPr>
            <a:r>
              <a:rPr lang="es"/>
              <a:t>Clase 6: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44"/>
              <a:buNone/>
            </a:pPr>
            <a:r>
              <a:rPr lang="es"/>
              <a:t>Introducción a la POO.</a:t>
            </a:r>
            <a:endParaRPr/>
          </a:p>
        </p:txBody>
      </p:sp>
      <p:sp>
        <p:nvSpPr>
          <p:cNvPr id="135" name="Google Shape;135;p1"/>
          <p:cNvSpPr txBox="1"/>
          <p:nvPr>
            <p:ph idx="1" type="subTitle"/>
          </p:nvPr>
        </p:nvSpPr>
        <p:spPr>
          <a:xfrm>
            <a:off x="5084050" y="4025788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/>
              <a:t>By CanarianPlay</a:t>
            </a:r>
            <a:endParaRPr/>
          </a:p>
        </p:txBody>
      </p:sp>
      <p:pic>
        <p:nvPicPr>
          <p:cNvPr id="136" name="Google Shape;13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06313" y="3633838"/>
            <a:ext cx="1172325" cy="117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7e1aaa43f4_0_0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3. Herencia y clases derivadas</a:t>
            </a:r>
            <a:endParaRPr/>
          </a:p>
        </p:txBody>
      </p:sp>
      <p:sp>
        <p:nvSpPr>
          <p:cNvPr id="201" name="Google Shape;201;g27e1aaa43f4_0_0"/>
          <p:cNvSpPr txBox="1"/>
          <p:nvPr/>
        </p:nvSpPr>
        <p:spPr>
          <a:xfrm>
            <a:off x="1052550" y="1469375"/>
            <a:ext cx="70389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Herencia</a:t>
            </a: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5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herencia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entre dos objetos es la posibilidad de heredar las características de un objeto al otro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Mecanismo utilizado para alcanzar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objetivos 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del desarrollo software como son la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reutilización 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 la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extensibilidad</a:t>
            </a:r>
            <a:endParaRPr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 herencia facilita la creación de objetos a partir de otros ya existentes e implica que una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subclase 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obtiene todo el comportamiento y los atributos de su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superclase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Requisito fundamental para poder emplear el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Polimorfismo</a:t>
            </a:r>
            <a:endParaRPr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2" name="Google Shape;202;g27e1aaa43f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0900" y="106349"/>
            <a:ext cx="2085400" cy="185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e1aaa43f4_0_10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3. Herencia y clases derivadas</a:t>
            </a:r>
            <a:endParaRPr/>
          </a:p>
        </p:txBody>
      </p:sp>
      <p:sp>
        <p:nvSpPr>
          <p:cNvPr id="208" name="Google Shape;208;g27e1aaa43f4_0_10"/>
          <p:cNvSpPr txBox="1"/>
          <p:nvPr/>
        </p:nvSpPr>
        <p:spPr>
          <a:xfrm>
            <a:off x="1052550" y="1469375"/>
            <a:ext cx="70389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Ventajas de la herencia</a:t>
            </a: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5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Ayuda 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los programadores a ahorrar código y tiempo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Los objetos pueden ser construidos a partir de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otros similares</a:t>
            </a:r>
            <a:endParaRPr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clase derivada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hereda el comportamiento y los atributos de la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clase base</a:t>
            </a:r>
            <a:endParaRPr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Toda clase pueden servir como clase base para crear otras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9" name="Google Shape;209;g27e1aaa43f4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911" y="3269775"/>
            <a:ext cx="1600175" cy="16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7e1aaa43f4_0_19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3. Herencia y clases derivadas</a:t>
            </a:r>
            <a:endParaRPr/>
          </a:p>
        </p:txBody>
      </p:sp>
      <p:sp>
        <p:nvSpPr>
          <p:cNvPr id="215" name="Google Shape;215;g27e1aaa43f4_0_19"/>
          <p:cNvSpPr txBox="1"/>
          <p:nvPr/>
        </p:nvSpPr>
        <p:spPr>
          <a:xfrm>
            <a:off x="1052550" y="1469375"/>
            <a:ext cx="70389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Clases derivadas</a:t>
            </a: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5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Clase que se implementa mediante la reutilización de las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propiedades 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funcionalidades 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que se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heredan 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la clase padre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6" name="Google Shape;216;g27e1aaa43f4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7850" y="2616825"/>
            <a:ext cx="3138200" cy="207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1319700" y="15823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/>
              <a:t>                                                               ¡¡¡Gracias por vuestra atención!!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es"/>
              <a:t>                  </a:t>
            </a:r>
            <a:endParaRPr/>
          </a:p>
        </p:txBody>
      </p:sp>
      <p:pic>
        <p:nvPicPr>
          <p:cNvPr id="222" name="Google Shape;22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9738" y="294100"/>
            <a:ext cx="2044525" cy="204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8875" y="1922068"/>
            <a:ext cx="1006725" cy="892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58825" y="2777875"/>
            <a:ext cx="1066800" cy="1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5"/>
          <p:cNvSpPr txBox="1"/>
          <p:nvPr/>
        </p:nvSpPr>
        <p:spPr>
          <a:xfrm>
            <a:off x="1976000" y="2138800"/>
            <a:ext cx="335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https://www.twitch.tv/canarianplay</a:t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2072200" y="3108300"/>
            <a:ext cx="26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CanarianPlay</a:t>
            </a:r>
            <a:endParaRPr b="0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7" name="Google Shape;227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430425" y="2538996"/>
            <a:ext cx="1238232" cy="162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 txBox="1"/>
          <p:nvPr/>
        </p:nvSpPr>
        <p:spPr>
          <a:xfrm>
            <a:off x="5602350" y="3137900"/>
            <a:ext cx="341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https://www.tiktok.com/@canarianplay</a:t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¿Qué aprenderemos?</a:t>
            </a:r>
            <a:endParaRPr/>
          </a:p>
        </p:txBody>
      </p:sp>
      <p:sp>
        <p:nvSpPr>
          <p:cNvPr id="142" name="Google Shape;142;p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>
                <a:solidFill>
                  <a:srgbClr val="FFFF00"/>
                </a:solidFill>
              </a:rPr>
              <a:t>POO y sus pilares fundamentales</a:t>
            </a:r>
            <a:endParaRPr sz="1500">
              <a:solidFill>
                <a:srgbClr val="FFFF0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>
                <a:solidFill>
                  <a:srgbClr val="FFFF00"/>
                </a:solidFill>
              </a:rPr>
              <a:t>Concepto y usos de los objetos</a:t>
            </a:r>
            <a:endParaRPr sz="1500">
              <a:solidFill>
                <a:srgbClr val="FFFF00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¿Qué es un objeto?</a:t>
            </a: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Creación y uso de un objeto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>
                <a:solidFill>
                  <a:srgbClr val="FFFF00"/>
                </a:solidFill>
              </a:rPr>
              <a:t>Clases y </a:t>
            </a:r>
            <a:r>
              <a:rPr lang="es" sz="1500">
                <a:solidFill>
                  <a:srgbClr val="FFFF00"/>
                </a:solidFill>
              </a:rPr>
              <a:t>ámbitos</a:t>
            </a:r>
            <a:r>
              <a:rPr lang="es" sz="1500">
                <a:solidFill>
                  <a:srgbClr val="FFFF00"/>
                </a:solidFill>
              </a:rPr>
              <a:t> de las variables</a:t>
            </a:r>
            <a:endParaRPr sz="1500">
              <a:solidFill>
                <a:srgbClr val="FFFF00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Qué son las clases, usos y creación</a:t>
            </a: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Ámbitos de las variables dentro de una clase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>
                <a:solidFill>
                  <a:srgbClr val="FFFF00"/>
                </a:solidFill>
              </a:rPr>
              <a:t>Herencia y clases derivadas</a:t>
            </a:r>
            <a:endParaRPr sz="1500">
              <a:solidFill>
                <a:srgbClr val="FF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Qué es la herencia y uso en C++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Qué</a:t>
            </a:r>
            <a:r>
              <a:rPr lang="es" sz="1500"/>
              <a:t> son las clases derivadas y </a:t>
            </a:r>
            <a:r>
              <a:rPr lang="es" sz="1500"/>
              <a:t>cómo</a:t>
            </a:r>
            <a:r>
              <a:rPr lang="es" sz="1500"/>
              <a:t> usarlas</a:t>
            </a:r>
            <a:endParaRPr sz="1500"/>
          </a:p>
        </p:txBody>
      </p:sp>
      <p:pic>
        <p:nvPicPr>
          <p:cNvPr id="143" name="Google Shape;14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78075" y="2631275"/>
            <a:ext cx="1939000" cy="193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7cd25ac34b_0_0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6576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AutoNum type="arabicPeriod"/>
            </a:pPr>
            <a:r>
              <a:rPr lang="es"/>
              <a:t>Qué es la POO y sus pilares fundamentales</a:t>
            </a:r>
            <a:endParaRPr/>
          </a:p>
        </p:txBody>
      </p:sp>
      <p:sp>
        <p:nvSpPr>
          <p:cNvPr id="149" name="Google Shape;149;g27cd25ac34b_0_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POO = </a:t>
            </a:r>
            <a:r>
              <a:rPr lang="es" sz="1500">
                <a:solidFill>
                  <a:srgbClr val="FFFF00"/>
                </a:solidFill>
              </a:rPr>
              <a:t>P</a:t>
            </a:r>
            <a:r>
              <a:rPr lang="es" sz="1500"/>
              <a:t>rogramación </a:t>
            </a:r>
            <a:r>
              <a:rPr lang="es" sz="1500">
                <a:solidFill>
                  <a:srgbClr val="FFFF00"/>
                </a:solidFill>
              </a:rPr>
              <a:t>O</a:t>
            </a:r>
            <a:r>
              <a:rPr lang="es" sz="1500"/>
              <a:t>rientada a </a:t>
            </a:r>
            <a:r>
              <a:rPr lang="es" sz="1500">
                <a:solidFill>
                  <a:srgbClr val="FFFF00"/>
                </a:solidFill>
              </a:rPr>
              <a:t>O</a:t>
            </a:r>
            <a:r>
              <a:rPr lang="es" sz="1500"/>
              <a:t>bjetos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Paradigma</a:t>
            </a:r>
            <a:r>
              <a:rPr lang="es" sz="1500"/>
              <a:t> de programación que se </a:t>
            </a:r>
            <a:r>
              <a:rPr lang="es" sz="1500"/>
              <a:t>basa</a:t>
            </a:r>
            <a:r>
              <a:rPr lang="es" sz="1500"/>
              <a:t> en la organización de datos y funciones en unidades llamadas </a:t>
            </a:r>
            <a:r>
              <a:rPr lang="es" sz="1500">
                <a:solidFill>
                  <a:srgbClr val="FFFF00"/>
                </a:solidFill>
              </a:rPr>
              <a:t>objetos.</a:t>
            </a:r>
            <a:endParaRPr sz="1500">
              <a:solidFill>
                <a:srgbClr val="FFFF0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El </a:t>
            </a:r>
            <a:r>
              <a:rPr lang="es" sz="1500"/>
              <a:t>énfasis</a:t>
            </a:r>
            <a:r>
              <a:rPr lang="es" sz="1500"/>
              <a:t> de la POO está en la reutilización de código, la modularidad y la abstracción de conceptos.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>
                <a:solidFill>
                  <a:srgbClr val="FFFF00"/>
                </a:solidFill>
              </a:rPr>
              <a:t>Ventajas: </a:t>
            </a:r>
            <a:r>
              <a:rPr lang="es" sz="1500"/>
              <a:t>modularidad, mantenibilidad, escalabilidad, reutilización de código, facilita la comprensión y comunicación entre desarrolladores.</a:t>
            </a:r>
            <a:endParaRPr sz="1500"/>
          </a:p>
        </p:txBody>
      </p:sp>
      <p:pic>
        <p:nvPicPr>
          <p:cNvPr id="150" name="Google Shape;150;g27cd25ac34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6525" y="4133746"/>
            <a:ext cx="2170950" cy="5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cd25ac34b_0_7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6576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AutoNum type="arabicPeriod"/>
            </a:pPr>
            <a:r>
              <a:rPr lang="es"/>
              <a:t>Qué es la POO y sus pilares fundamentales</a:t>
            </a:r>
            <a:endParaRPr/>
          </a:p>
        </p:txBody>
      </p:sp>
      <p:sp>
        <p:nvSpPr>
          <p:cNvPr id="156" name="Google Shape;156;g27cd25ac34b_0_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Pilares</a:t>
            </a:r>
            <a:r>
              <a:rPr lang="es" sz="1500"/>
              <a:t> fundamentales de la POO:</a:t>
            </a:r>
            <a:endParaRPr sz="15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>
                <a:solidFill>
                  <a:srgbClr val="FFFF00"/>
                </a:solidFill>
              </a:rPr>
              <a:t>Abstracción: </a:t>
            </a:r>
            <a:r>
              <a:rPr lang="es" sz="1400"/>
              <a:t>La abstracción implica simplificar la complejidad de un sistema al centrarse en los aspectos esenciales y ocultar los detalles innecesarios.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>
                <a:solidFill>
                  <a:srgbClr val="FFFF00"/>
                </a:solidFill>
              </a:rPr>
              <a:t>Encapsulación:</a:t>
            </a:r>
            <a:r>
              <a:rPr lang="es" sz="1400"/>
              <a:t> La encapsulación es el principio de ocultar los detalles internos de un objeto y exponer solo una interfaz pública para interactuar con él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>
                <a:solidFill>
                  <a:srgbClr val="FFFF00"/>
                </a:solidFill>
              </a:rPr>
              <a:t>Herencia:</a:t>
            </a:r>
            <a:r>
              <a:rPr lang="es" sz="1400"/>
              <a:t> La herencia es un mecanismo que permite que una clase herede propiedades y métodos de otra clase.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>
                <a:solidFill>
                  <a:srgbClr val="FFFF00"/>
                </a:solidFill>
              </a:rPr>
              <a:t>Polimorfismo:</a:t>
            </a:r>
            <a:r>
              <a:rPr lang="es" sz="1400"/>
              <a:t> El polimorfismo se refiere a la capacidad de diferentes objetos de clases relacionadas para responder de manera uniforme a mensajes o llamadas a métodos comunes.</a:t>
            </a:r>
            <a:endParaRPr sz="1400"/>
          </a:p>
        </p:txBody>
      </p:sp>
      <p:pic>
        <p:nvPicPr>
          <p:cNvPr id="157" name="Google Shape;157;g27cd25ac34b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800" y="3046351"/>
            <a:ext cx="1649175" cy="164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7d1b51b834_0_2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2. Concepto y uso de los objetos</a:t>
            </a:r>
            <a:endParaRPr/>
          </a:p>
        </p:txBody>
      </p:sp>
      <p:sp>
        <p:nvSpPr>
          <p:cNvPr id="163" name="Google Shape;163;g27d1b51b834_0_2"/>
          <p:cNvSpPr txBox="1"/>
          <p:nvPr/>
        </p:nvSpPr>
        <p:spPr>
          <a:xfrm>
            <a:off x="1297500" y="1370575"/>
            <a:ext cx="70389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¿Qué es un objeto?</a:t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Idea similar a la del mundo real.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s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características: estado y comportamiento.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Conjunto de datos y funciones relacionadas.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Los </a:t>
            </a:r>
            <a:r>
              <a:rPr lang="es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objetos </a:t>
            </a: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representan </a:t>
            </a:r>
            <a:r>
              <a:rPr lang="es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cosas.</a:t>
            </a:r>
            <a:endParaRPr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Sintaxis:                                                              </a:t>
            </a:r>
            <a:r>
              <a:rPr lang="es" sz="7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Coche es una clase</a:t>
            </a:r>
            <a:endParaRPr sz="7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4" name="Google Shape;164;g27d1b51b834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6475" y="2637175"/>
            <a:ext cx="2019957" cy="34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27d1b51b834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103271">
            <a:off x="6093282" y="1944307"/>
            <a:ext cx="2306507" cy="2306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7d1b51b834_0_11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2. Concepto y uso de los objetos</a:t>
            </a:r>
            <a:endParaRPr/>
          </a:p>
        </p:txBody>
      </p:sp>
      <p:sp>
        <p:nvSpPr>
          <p:cNvPr id="171" name="Google Shape;171;g27d1b51b834_0_11"/>
          <p:cNvSpPr txBox="1"/>
          <p:nvPr/>
        </p:nvSpPr>
        <p:spPr>
          <a:xfrm>
            <a:off x="1052550" y="1469375"/>
            <a:ext cx="70389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Creación y uso de un objeto (pseudocódigo):</a:t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g27d1b51b834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570" y="1863600"/>
            <a:ext cx="3706901" cy="283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d1b51b834_0_19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3. Clases y ámbito de las variables</a:t>
            </a:r>
            <a:endParaRPr/>
          </a:p>
        </p:txBody>
      </p:sp>
      <p:sp>
        <p:nvSpPr>
          <p:cNvPr id="178" name="Google Shape;178;g27d1b51b834_0_19"/>
          <p:cNvSpPr txBox="1"/>
          <p:nvPr/>
        </p:nvSpPr>
        <p:spPr>
          <a:xfrm>
            <a:off x="1052550" y="1469375"/>
            <a:ext cx="70389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Qué son las clases, usos y creación:</a:t>
            </a:r>
            <a:endParaRPr sz="15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Clases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modelo que define el estado y comportamiento de los objetos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Clase = tipo de dato personalizado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Una clase define un grupo o conjunto de datos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Los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atributos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métodos 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son los </a:t>
            </a: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miembros</a:t>
            </a:r>
            <a:r>
              <a:rPr lang="es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de la clase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s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Ejemplo:</a:t>
            </a:r>
            <a:endParaRPr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9" name="Google Shape;179;g27d1b51b834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9853" y="2857725"/>
            <a:ext cx="1215175" cy="224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27d1b51b834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315522">
            <a:off x="6466041" y="3012162"/>
            <a:ext cx="1448078" cy="1448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7d3d97c0a2_0_0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3. Clases y ámbito de las variables</a:t>
            </a:r>
            <a:endParaRPr/>
          </a:p>
        </p:txBody>
      </p:sp>
      <p:sp>
        <p:nvSpPr>
          <p:cNvPr id="186" name="Google Shape;186;g27d3d97c0a2_0_0"/>
          <p:cNvSpPr txBox="1"/>
          <p:nvPr/>
        </p:nvSpPr>
        <p:spPr>
          <a:xfrm>
            <a:off x="1052550" y="1469375"/>
            <a:ext cx="70389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Ámbito</a:t>
            </a: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de las variables dentro de una clase</a:t>
            </a: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Estos atributos tienen </a:t>
            </a:r>
            <a:r>
              <a:rPr lang="es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ámbito de clase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Niveles de acceso de las variables: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s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public: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Los elementos declarados serán accesibles desde cualquier  parte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s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protected: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Permite restringir el acceso a la variable únicamente al código de la clase y todas las clases que hereden de ella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s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internal: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Serán accesibles desde el ensamblado en el cual están declarados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s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protected internal: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Es el nivel de acceso de protected e internal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s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private: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restringe el acceso a la variable al módulo, a la clase o a la estructura en la cual está declarada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7" name="Google Shape;187;g27d3d97c0a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6850" y="2496775"/>
            <a:ext cx="3884550" cy="388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7d3d97c0a2_0_7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3. Clases y ámbito de las variables</a:t>
            </a:r>
            <a:endParaRPr/>
          </a:p>
        </p:txBody>
      </p:sp>
      <p:sp>
        <p:nvSpPr>
          <p:cNvPr id="193" name="Google Shape;193;g27d3d97c0a2_0_7"/>
          <p:cNvSpPr txBox="1"/>
          <p:nvPr/>
        </p:nvSpPr>
        <p:spPr>
          <a:xfrm>
            <a:off x="1052550" y="1469375"/>
            <a:ext cx="70389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5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Ámbito de las variables dentro de una clase: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Acceso a los miembros públicos o protegidos: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 realizan con los </a:t>
            </a:r>
            <a:r>
              <a:rPr lang="es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operadores 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</a:t>
            </a:r>
            <a:r>
              <a:rPr lang="es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 selección de miembros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(. o -&gt;) o </a:t>
            </a:r>
            <a:r>
              <a:rPr lang="es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operadores de puntero a miembro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(.* o -&gt;*)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4" name="Google Shape;194;g27d3d97c0a2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4225" y="2367025"/>
            <a:ext cx="2329449" cy="232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27d3d97c0a2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5650" y="2803575"/>
            <a:ext cx="1456350" cy="145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